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7" r:id="rId4"/>
    <p:sldId id="258" r:id="rId5"/>
    <p:sldId id="266" r:id="rId6"/>
    <p:sldId id="261" r:id="rId7"/>
    <p:sldId id="262" r:id="rId8"/>
    <p:sldId id="263" r:id="rId9"/>
    <p:sldId id="264" r:id="rId10"/>
    <p:sldId id="265"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2F769C-F0F3-47FD-BBDF-CCAE04FBEEEA}" v="87" dt="2025-07-30T17:39:41.7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4F3CD-139D-9DEA-8D22-761130C165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104DD97-D53E-A6E4-BABC-99C36581BC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5E9DB3C-C39D-6D32-7D9D-89071A343B27}"/>
              </a:ext>
            </a:extLst>
          </p:cNvPr>
          <p:cNvSpPr>
            <a:spLocks noGrp="1"/>
          </p:cNvSpPr>
          <p:nvPr>
            <p:ph type="dt" sz="half" idx="10"/>
          </p:nvPr>
        </p:nvSpPr>
        <p:spPr/>
        <p:txBody>
          <a:bodyPr/>
          <a:lstStyle/>
          <a:p>
            <a:fld id="{A1E45387-A6E1-4088-9256-9909B535638B}" type="datetimeFigureOut">
              <a:rPr lang="en-IN" smtClean="0"/>
              <a:t>30-07-2025</a:t>
            </a:fld>
            <a:endParaRPr lang="en-IN" dirty="0"/>
          </a:p>
        </p:txBody>
      </p:sp>
      <p:sp>
        <p:nvSpPr>
          <p:cNvPr id="5" name="Footer Placeholder 4">
            <a:extLst>
              <a:ext uri="{FF2B5EF4-FFF2-40B4-BE49-F238E27FC236}">
                <a16:creationId xmlns:a16="http://schemas.microsoft.com/office/drawing/2014/main" id="{C2F4ACA2-8D29-5090-449B-76A07A728CA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7D57DC8-E717-A1E8-2165-1E83393C6F82}"/>
              </a:ext>
            </a:extLst>
          </p:cNvPr>
          <p:cNvSpPr>
            <a:spLocks noGrp="1"/>
          </p:cNvSpPr>
          <p:nvPr>
            <p:ph type="sldNum" sz="quarter" idx="12"/>
          </p:nvPr>
        </p:nvSpPr>
        <p:spPr/>
        <p:txBody>
          <a:bodyPr/>
          <a:lstStyle/>
          <a:p>
            <a:fld id="{3EA80EB6-1B4C-4D16-952A-51620DBF4283}" type="slidenum">
              <a:rPr lang="en-IN" smtClean="0"/>
              <a:t>‹#›</a:t>
            </a:fld>
            <a:endParaRPr lang="en-IN" dirty="0"/>
          </a:p>
        </p:txBody>
      </p:sp>
    </p:spTree>
    <p:extLst>
      <p:ext uri="{BB962C8B-B14F-4D97-AF65-F5344CB8AC3E}">
        <p14:creationId xmlns:p14="http://schemas.microsoft.com/office/powerpoint/2010/main" val="1984670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A5942-25EC-C4DF-1426-E63F02D687C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B385396-7588-38F1-FD80-625B93C372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2D4B63-4C6D-B6FA-9923-B507334CED06}"/>
              </a:ext>
            </a:extLst>
          </p:cNvPr>
          <p:cNvSpPr>
            <a:spLocks noGrp="1"/>
          </p:cNvSpPr>
          <p:nvPr>
            <p:ph type="dt" sz="half" idx="10"/>
          </p:nvPr>
        </p:nvSpPr>
        <p:spPr/>
        <p:txBody>
          <a:bodyPr/>
          <a:lstStyle/>
          <a:p>
            <a:fld id="{A1E45387-A6E1-4088-9256-9909B535638B}" type="datetimeFigureOut">
              <a:rPr lang="en-IN" smtClean="0"/>
              <a:t>30-07-2025</a:t>
            </a:fld>
            <a:endParaRPr lang="en-IN" dirty="0"/>
          </a:p>
        </p:txBody>
      </p:sp>
      <p:sp>
        <p:nvSpPr>
          <p:cNvPr id="5" name="Footer Placeholder 4">
            <a:extLst>
              <a:ext uri="{FF2B5EF4-FFF2-40B4-BE49-F238E27FC236}">
                <a16:creationId xmlns:a16="http://schemas.microsoft.com/office/drawing/2014/main" id="{A4E8FC5E-906D-F0CA-B3E9-E5D2C5B6B0F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5D1BCA8-51F5-6954-E173-F756BF10EB2A}"/>
              </a:ext>
            </a:extLst>
          </p:cNvPr>
          <p:cNvSpPr>
            <a:spLocks noGrp="1"/>
          </p:cNvSpPr>
          <p:nvPr>
            <p:ph type="sldNum" sz="quarter" idx="12"/>
          </p:nvPr>
        </p:nvSpPr>
        <p:spPr/>
        <p:txBody>
          <a:bodyPr/>
          <a:lstStyle/>
          <a:p>
            <a:fld id="{3EA80EB6-1B4C-4D16-952A-51620DBF4283}" type="slidenum">
              <a:rPr lang="en-IN" smtClean="0"/>
              <a:t>‹#›</a:t>
            </a:fld>
            <a:endParaRPr lang="en-IN" dirty="0"/>
          </a:p>
        </p:txBody>
      </p:sp>
    </p:spTree>
    <p:extLst>
      <p:ext uri="{BB962C8B-B14F-4D97-AF65-F5344CB8AC3E}">
        <p14:creationId xmlns:p14="http://schemas.microsoft.com/office/powerpoint/2010/main" val="2843168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33CA2A-658C-B6F2-6CFC-7649B06145E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CB4F21-8B31-661E-EE80-42EA83BF58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679C4B-9424-6226-6DE2-C308D292E568}"/>
              </a:ext>
            </a:extLst>
          </p:cNvPr>
          <p:cNvSpPr>
            <a:spLocks noGrp="1"/>
          </p:cNvSpPr>
          <p:nvPr>
            <p:ph type="dt" sz="half" idx="10"/>
          </p:nvPr>
        </p:nvSpPr>
        <p:spPr/>
        <p:txBody>
          <a:bodyPr/>
          <a:lstStyle/>
          <a:p>
            <a:fld id="{A1E45387-A6E1-4088-9256-9909B535638B}" type="datetimeFigureOut">
              <a:rPr lang="en-IN" smtClean="0"/>
              <a:t>30-07-2025</a:t>
            </a:fld>
            <a:endParaRPr lang="en-IN" dirty="0"/>
          </a:p>
        </p:txBody>
      </p:sp>
      <p:sp>
        <p:nvSpPr>
          <p:cNvPr id="5" name="Footer Placeholder 4">
            <a:extLst>
              <a:ext uri="{FF2B5EF4-FFF2-40B4-BE49-F238E27FC236}">
                <a16:creationId xmlns:a16="http://schemas.microsoft.com/office/drawing/2014/main" id="{16BD09FC-2AE5-DC15-8A2C-ACE15DCE6EC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2D3C8383-D65E-094F-D84A-9A1C9CAA2EE6}"/>
              </a:ext>
            </a:extLst>
          </p:cNvPr>
          <p:cNvSpPr>
            <a:spLocks noGrp="1"/>
          </p:cNvSpPr>
          <p:nvPr>
            <p:ph type="sldNum" sz="quarter" idx="12"/>
          </p:nvPr>
        </p:nvSpPr>
        <p:spPr/>
        <p:txBody>
          <a:bodyPr/>
          <a:lstStyle/>
          <a:p>
            <a:fld id="{3EA80EB6-1B4C-4D16-952A-51620DBF4283}" type="slidenum">
              <a:rPr lang="en-IN" smtClean="0"/>
              <a:t>‹#›</a:t>
            </a:fld>
            <a:endParaRPr lang="en-IN" dirty="0"/>
          </a:p>
        </p:txBody>
      </p:sp>
    </p:spTree>
    <p:extLst>
      <p:ext uri="{BB962C8B-B14F-4D97-AF65-F5344CB8AC3E}">
        <p14:creationId xmlns:p14="http://schemas.microsoft.com/office/powerpoint/2010/main" val="3027860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6EFC0-4876-7816-BEF5-E633712721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21394D-591E-D649-1C7E-F9EAA912BE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06DA6B-86BE-D7F3-AEEA-1E1DB8F798F5}"/>
              </a:ext>
            </a:extLst>
          </p:cNvPr>
          <p:cNvSpPr>
            <a:spLocks noGrp="1"/>
          </p:cNvSpPr>
          <p:nvPr>
            <p:ph type="dt" sz="half" idx="10"/>
          </p:nvPr>
        </p:nvSpPr>
        <p:spPr/>
        <p:txBody>
          <a:bodyPr/>
          <a:lstStyle/>
          <a:p>
            <a:fld id="{A1E45387-A6E1-4088-9256-9909B535638B}" type="datetimeFigureOut">
              <a:rPr lang="en-IN" smtClean="0"/>
              <a:t>30-07-2025</a:t>
            </a:fld>
            <a:endParaRPr lang="en-IN" dirty="0"/>
          </a:p>
        </p:txBody>
      </p:sp>
      <p:sp>
        <p:nvSpPr>
          <p:cNvPr id="5" name="Footer Placeholder 4">
            <a:extLst>
              <a:ext uri="{FF2B5EF4-FFF2-40B4-BE49-F238E27FC236}">
                <a16:creationId xmlns:a16="http://schemas.microsoft.com/office/drawing/2014/main" id="{7596D4BD-3BDB-75AD-6E6D-8FB598DFECE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9D1AD82-B826-0A1D-42D5-47EE641256F5}"/>
              </a:ext>
            </a:extLst>
          </p:cNvPr>
          <p:cNvSpPr>
            <a:spLocks noGrp="1"/>
          </p:cNvSpPr>
          <p:nvPr>
            <p:ph type="sldNum" sz="quarter" idx="12"/>
          </p:nvPr>
        </p:nvSpPr>
        <p:spPr/>
        <p:txBody>
          <a:bodyPr/>
          <a:lstStyle/>
          <a:p>
            <a:fld id="{3EA80EB6-1B4C-4D16-952A-51620DBF4283}" type="slidenum">
              <a:rPr lang="en-IN" smtClean="0"/>
              <a:t>‹#›</a:t>
            </a:fld>
            <a:endParaRPr lang="en-IN" dirty="0"/>
          </a:p>
        </p:txBody>
      </p:sp>
    </p:spTree>
    <p:extLst>
      <p:ext uri="{BB962C8B-B14F-4D97-AF65-F5344CB8AC3E}">
        <p14:creationId xmlns:p14="http://schemas.microsoft.com/office/powerpoint/2010/main" val="3327604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3CB7F-A445-CE81-7E68-FE67EFE1D2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3C8AC57-F1B9-20A9-36F4-BD6E4419D7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D7D4EB-BED6-1718-0929-B8B60C3A69A4}"/>
              </a:ext>
            </a:extLst>
          </p:cNvPr>
          <p:cNvSpPr>
            <a:spLocks noGrp="1"/>
          </p:cNvSpPr>
          <p:nvPr>
            <p:ph type="dt" sz="half" idx="10"/>
          </p:nvPr>
        </p:nvSpPr>
        <p:spPr/>
        <p:txBody>
          <a:bodyPr/>
          <a:lstStyle/>
          <a:p>
            <a:fld id="{A1E45387-A6E1-4088-9256-9909B535638B}" type="datetimeFigureOut">
              <a:rPr lang="en-IN" smtClean="0"/>
              <a:t>30-07-2025</a:t>
            </a:fld>
            <a:endParaRPr lang="en-IN" dirty="0"/>
          </a:p>
        </p:txBody>
      </p:sp>
      <p:sp>
        <p:nvSpPr>
          <p:cNvPr id="5" name="Footer Placeholder 4">
            <a:extLst>
              <a:ext uri="{FF2B5EF4-FFF2-40B4-BE49-F238E27FC236}">
                <a16:creationId xmlns:a16="http://schemas.microsoft.com/office/drawing/2014/main" id="{61DF1816-B218-A4C8-A59F-C4F8C8E65E0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FAF3257-E9D5-9427-0ED5-DEB3A81E9AD9}"/>
              </a:ext>
            </a:extLst>
          </p:cNvPr>
          <p:cNvSpPr>
            <a:spLocks noGrp="1"/>
          </p:cNvSpPr>
          <p:nvPr>
            <p:ph type="sldNum" sz="quarter" idx="12"/>
          </p:nvPr>
        </p:nvSpPr>
        <p:spPr/>
        <p:txBody>
          <a:bodyPr/>
          <a:lstStyle/>
          <a:p>
            <a:fld id="{3EA80EB6-1B4C-4D16-952A-51620DBF4283}" type="slidenum">
              <a:rPr lang="en-IN" smtClean="0"/>
              <a:t>‹#›</a:t>
            </a:fld>
            <a:endParaRPr lang="en-IN" dirty="0"/>
          </a:p>
        </p:txBody>
      </p:sp>
    </p:spTree>
    <p:extLst>
      <p:ext uri="{BB962C8B-B14F-4D97-AF65-F5344CB8AC3E}">
        <p14:creationId xmlns:p14="http://schemas.microsoft.com/office/powerpoint/2010/main" val="2872159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2C2F-31BA-3EEB-E6B7-042815E15AD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9ED76A5-0AF7-A712-9CE1-8D39745023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811E11F-E727-9828-802F-37766103E9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AD48D52-48EC-5A72-177B-F1564232BB70}"/>
              </a:ext>
            </a:extLst>
          </p:cNvPr>
          <p:cNvSpPr>
            <a:spLocks noGrp="1"/>
          </p:cNvSpPr>
          <p:nvPr>
            <p:ph type="dt" sz="half" idx="10"/>
          </p:nvPr>
        </p:nvSpPr>
        <p:spPr/>
        <p:txBody>
          <a:bodyPr/>
          <a:lstStyle/>
          <a:p>
            <a:fld id="{A1E45387-A6E1-4088-9256-9909B535638B}" type="datetimeFigureOut">
              <a:rPr lang="en-IN" smtClean="0"/>
              <a:t>30-07-2025</a:t>
            </a:fld>
            <a:endParaRPr lang="en-IN" dirty="0"/>
          </a:p>
        </p:txBody>
      </p:sp>
      <p:sp>
        <p:nvSpPr>
          <p:cNvPr id="6" name="Footer Placeholder 5">
            <a:extLst>
              <a:ext uri="{FF2B5EF4-FFF2-40B4-BE49-F238E27FC236}">
                <a16:creationId xmlns:a16="http://schemas.microsoft.com/office/drawing/2014/main" id="{E0C1B66D-C294-3994-0B06-A059898C325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406C08B5-773B-5C0E-7879-8C82FC19D204}"/>
              </a:ext>
            </a:extLst>
          </p:cNvPr>
          <p:cNvSpPr>
            <a:spLocks noGrp="1"/>
          </p:cNvSpPr>
          <p:nvPr>
            <p:ph type="sldNum" sz="quarter" idx="12"/>
          </p:nvPr>
        </p:nvSpPr>
        <p:spPr/>
        <p:txBody>
          <a:bodyPr/>
          <a:lstStyle/>
          <a:p>
            <a:fld id="{3EA80EB6-1B4C-4D16-952A-51620DBF4283}" type="slidenum">
              <a:rPr lang="en-IN" smtClean="0"/>
              <a:t>‹#›</a:t>
            </a:fld>
            <a:endParaRPr lang="en-IN" dirty="0"/>
          </a:p>
        </p:txBody>
      </p:sp>
    </p:spTree>
    <p:extLst>
      <p:ext uri="{BB962C8B-B14F-4D97-AF65-F5344CB8AC3E}">
        <p14:creationId xmlns:p14="http://schemas.microsoft.com/office/powerpoint/2010/main" val="8679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3D9F0-0914-181C-5A17-D97F899C7D2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C6BC6CC-1637-B14E-18BE-6162603530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66E86C-ABCE-C45A-9762-46AD174974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A90E6D9-269F-C829-69E0-5DA5994EB2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03F1E3-92C1-047B-A89A-6CF485065E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A95B9BC-719D-73DC-1666-AF0B5EDAF77C}"/>
              </a:ext>
            </a:extLst>
          </p:cNvPr>
          <p:cNvSpPr>
            <a:spLocks noGrp="1"/>
          </p:cNvSpPr>
          <p:nvPr>
            <p:ph type="dt" sz="half" idx="10"/>
          </p:nvPr>
        </p:nvSpPr>
        <p:spPr/>
        <p:txBody>
          <a:bodyPr/>
          <a:lstStyle/>
          <a:p>
            <a:fld id="{A1E45387-A6E1-4088-9256-9909B535638B}" type="datetimeFigureOut">
              <a:rPr lang="en-IN" smtClean="0"/>
              <a:t>30-07-2025</a:t>
            </a:fld>
            <a:endParaRPr lang="en-IN" dirty="0"/>
          </a:p>
        </p:txBody>
      </p:sp>
      <p:sp>
        <p:nvSpPr>
          <p:cNvPr id="8" name="Footer Placeholder 7">
            <a:extLst>
              <a:ext uri="{FF2B5EF4-FFF2-40B4-BE49-F238E27FC236}">
                <a16:creationId xmlns:a16="http://schemas.microsoft.com/office/drawing/2014/main" id="{95CC4AD4-8D8B-679D-85CC-4A99DF9A12A2}"/>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7B4A4563-FB2F-2A90-4ABA-97327A17735B}"/>
              </a:ext>
            </a:extLst>
          </p:cNvPr>
          <p:cNvSpPr>
            <a:spLocks noGrp="1"/>
          </p:cNvSpPr>
          <p:nvPr>
            <p:ph type="sldNum" sz="quarter" idx="12"/>
          </p:nvPr>
        </p:nvSpPr>
        <p:spPr/>
        <p:txBody>
          <a:bodyPr/>
          <a:lstStyle/>
          <a:p>
            <a:fld id="{3EA80EB6-1B4C-4D16-952A-51620DBF4283}" type="slidenum">
              <a:rPr lang="en-IN" smtClean="0"/>
              <a:t>‹#›</a:t>
            </a:fld>
            <a:endParaRPr lang="en-IN" dirty="0"/>
          </a:p>
        </p:txBody>
      </p:sp>
    </p:spTree>
    <p:extLst>
      <p:ext uri="{BB962C8B-B14F-4D97-AF65-F5344CB8AC3E}">
        <p14:creationId xmlns:p14="http://schemas.microsoft.com/office/powerpoint/2010/main" val="3385106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BED46-087C-8984-9229-5E431919162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7DB4818-BBAA-A1B8-1BB3-1111FADAAA94}"/>
              </a:ext>
            </a:extLst>
          </p:cNvPr>
          <p:cNvSpPr>
            <a:spLocks noGrp="1"/>
          </p:cNvSpPr>
          <p:nvPr>
            <p:ph type="dt" sz="half" idx="10"/>
          </p:nvPr>
        </p:nvSpPr>
        <p:spPr/>
        <p:txBody>
          <a:bodyPr/>
          <a:lstStyle/>
          <a:p>
            <a:fld id="{A1E45387-A6E1-4088-9256-9909B535638B}" type="datetimeFigureOut">
              <a:rPr lang="en-IN" smtClean="0"/>
              <a:t>30-07-2025</a:t>
            </a:fld>
            <a:endParaRPr lang="en-IN" dirty="0"/>
          </a:p>
        </p:txBody>
      </p:sp>
      <p:sp>
        <p:nvSpPr>
          <p:cNvPr id="4" name="Footer Placeholder 3">
            <a:extLst>
              <a:ext uri="{FF2B5EF4-FFF2-40B4-BE49-F238E27FC236}">
                <a16:creationId xmlns:a16="http://schemas.microsoft.com/office/drawing/2014/main" id="{F339716E-C639-6064-9983-75D2577F33C9}"/>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5F4FBA34-59EA-0AC1-B8D0-A27FAA8339EC}"/>
              </a:ext>
            </a:extLst>
          </p:cNvPr>
          <p:cNvSpPr>
            <a:spLocks noGrp="1"/>
          </p:cNvSpPr>
          <p:nvPr>
            <p:ph type="sldNum" sz="quarter" idx="12"/>
          </p:nvPr>
        </p:nvSpPr>
        <p:spPr/>
        <p:txBody>
          <a:bodyPr/>
          <a:lstStyle/>
          <a:p>
            <a:fld id="{3EA80EB6-1B4C-4D16-952A-51620DBF4283}" type="slidenum">
              <a:rPr lang="en-IN" smtClean="0"/>
              <a:t>‹#›</a:t>
            </a:fld>
            <a:endParaRPr lang="en-IN" dirty="0"/>
          </a:p>
        </p:txBody>
      </p:sp>
    </p:spTree>
    <p:extLst>
      <p:ext uri="{BB962C8B-B14F-4D97-AF65-F5344CB8AC3E}">
        <p14:creationId xmlns:p14="http://schemas.microsoft.com/office/powerpoint/2010/main" val="2002045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7B5CAB-C5E1-65FB-49B3-B09DBAEEEDDD}"/>
              </a:ext>
            </a:extLst>
          </p:cNvPr>
          <p:cNvSpPr>
            <a:spLocks noGrp="1"/>
          </p:cNvSpPr>
          <p:nvPr>
            <p:ph type="dt" sz="half" idx="10"/>
          </p:nvPr>
        </p:nvSpPr>
        <p:spPr/>
        <p:txBody>
          <a:bodyPr/>
          <a:lstStyle/>
          <a:p>
            <a:fld id="{A1E45387-A6E1-4088-9256-9909B535638B}" type="datetimeFigureOut">
              <a:rPr lang="en-IN" smtClean="0"/>
              <a:t>30-07-2025</a:t>
            </a:fld>
            <a:endParaRPr lang="en-IN" dirty="0"/>
          </a:p>
        </p:txBody>
      </p:sp>
      <p:sp>
        <p:nvSpPr>
          <p:cNvPr id="3" name="Footer Placeholder 2">
            <a:extLst>
              <a:ext uri="{FF2B5EF4-FFF2-40B4-BE49-F238E27FC236}">
                <a16:creationId xmlns:a16="http://schemas.microsoft.com/office/drawing/2014/main" id="{762ED64A-E250-36C4-DDFB-6E55D29A3CC7}"/>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B80F5BE2-B557-D9E7-A4A2-918C46CC9117}"/>
              </a:ext>
            </a:extLst>
          </p:cNvPr>
          <p:cNvSpPr>
            <a:spLocks noGrp="1"/>
          </p:cNvSpPr>
          <p:nvPr>
            <p:ph type="sldNum" sz="quarter" idx="12"/>
          </p:nvPr>
        </p:nvSpPr>
        <p:spPr/>
        <p:txBody>
          <a:bodyPr/>
          <a:lstStyle/>
          <a:p>
            <a:fld id="{3EA80EB6-1B4C-4D16-952A-51620DBF4283}" type="slidenum">
              <a:rPr lang="en-IN" smtClean="0"/>
              <a:t>‹#›</a:t>
            </a:fld>
            <a:endParaRPr lang="en-IN" dirty="0"/>
          </a:p>
        </p:txBody>
      </p:sp>
    </p:spTree>
    <p:extLst>
      <p:ext uri="{BB962C8B-B14F-4D97-AF65-F5344CB8AC3E}">
        <p14:creationId xmlns:p14="http://schemas.microsoft.com/office/powerpoint/2010/main" val="1722934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7D16B-3847-7272-9F37-D0AEB48AE5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8793663-C749-A1FA-C2D4-13A1B8DE89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EA48621-E8E2-8AE8-4E8A-B1E99D2040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48B141-4917-FB9C-9D5B-6513FABF7AD6}"/>
              </a:ext>
            </a:extLst>
          </p:cNvPr>
          <p:cNvSpPr>
            <a:spLocks noGrp="1"/>
          </p:cNvSpPr>
          <p:nvPr>
            <p:ph type="dt" sz="half" idx="10"/>
          </p:nvPr>
        </p:nvSpPr>
        <p:spPr/>
        <p:txBody>
          <a:bodyPr/>
          <a:lstStyle/>
          <a:p>
            <a:fld id="{A1E45387-A6E1-4088-9256-9909B535638B}" type="datetimeFigureOut">
              <a:rPr lang="en-IN" smtClean="0"/>
              <a:t>30-07-2025</a:t>
            </a:fld>
            <a:endParaRPr lang="en-IN" dirty="0"/>
          </a:p>
        </p:txBody>
      </p:sp>
      <p:sp>
        <p:nvSpPr>
          <p:cNvPr id="6" name="Footer Placeholder 5">
            <a:extLst>
              <a:ext uri="{FF2B5EF4-FFF2-40B4-BE49-F238E27FC236}">
                <a16:creationId xmlns:a16="http://schemas.microsoft.com/office/drawing/2014/main" id="{1986CD2C-F68D-2BAC-5CC5-9AB890A60C0B}"/>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A5BD8A74-C80B-13DB-63D1-7114D2C2E635}"/>
              </a:ext>
            </a:extLst>
          </p:cNvPr>
          <p:cNvSpPr>
            <a:spLocks noGrp="1"/>
          </p:cNvSpPr>
          <p:nvPr>
            <p:ph type="sldNum" sz="quarter" idx="12"/>
          </p:nvPr>
        </p:nvSpPr>
        <p:spPr/>
        <p:txBody>
          <a:bodyPr/>
          <a:lstStyle/>
          <a:p>
            <a:fld id="{3EA80EB6-1B4C-4D16-952A-51620DBF4283}" type="slidenum">
              <a:rPr lang="en-IN" smtClean="0"/>
              <a:t>‹#›</a:t>
            </a:fld>
            <a:endParaRPr lang="en-IN" dirty="0"/>
          </a:p>
        </p:txBody>
      </p:sp>
    </p:spTree>
    <p:extLst>
      <p:ext uri="{BB962C8B-B14F-4D97-AF65-F5344CB8AC3E}">
        <p14:creationId xmlns:p14="http://schemas.microsoft.com/office/powerpoint/2010/main" val="1834134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9582C-2721-A88F-F426-E2822FCB34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9C28BF4-D248-8367-A56D-428FD30B8A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A73F5BF6-8A4A-BA8D-C69D-6338B547DC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7BFD8C-543B-7048-35FD-1D1B7E1AB163}"/>
              </a:ext>
            </a:extLst>
          </p:cNvPr>
          <p:cNvSpPr>
            <a:spLocks noGrp="1"/>
          </p:cNvSpPr>
          <p:nvPr>
            <p:ph type="dt" sz="half" idx="10"/>
          </p:nvPr>
        </p:nvSpPr>
        <p:spPr/>
        <p:txBody>
          <a:bodyPr/>
          <a:lstStyle/>
          <a:p>
            <a:fld id="{A1E45387-A6E1-4088-9256-9909B535638B}" type="datetimeFigureOut">
              <a:rPr lang="en-IN" smtClean="0"/>
              <a:t>30-07-2025</a:t>
            </a:fld>
            <a:endParaRPr lang="en-IN" dirty="0"/>
          </a:p>
        </p:txBody>
      </p:sp>
      <p:sp>
        <p:nvSpPr>
          <p:cNvPr id="6" name="Footer Placeholder 5">
            <a:extLst>
              <a:ext uri="{FF2B5EF4-FFF2-40B4-BE49-F238E27FC236}">
                <a16:creationId xmlns:a16="http://schemas.microsoft.com/office/drawing/2014/main" id="{558F1645-A7B9-B85D-238A-84CB81A60553}"/>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A7D67FFA-AC48-86EE-6494-310DC2959F09}"/>
              </a:ext>
            </a:extLst>
          </p:cNvPr>
          <p:cNvSpPr>
            <a:spLocks noGrp="1"/>
          </p:cNvSpPr>
          <p:nvPr>
            <p:ph type="sldNum" sz="quarter" idx="12"/>
          </p:nvPr>
        </p:nvSpPr>
        <p:spPr/>
        <p:txBody>
          <a:bodyPr/>
          <a:lstStyle/>
          <a:p>
            <a:fld id="{3EA80EB6-1B4C-4D16-952A-51620DBF4283}" type="slidenum">
              <a:rPr lang="en-IN" smtClean="0"/>
              <a:t>‹#›</a:t>
            </a:fld>
            <a:endParaRPr lang="en-IN" dirty="0"/>
          </a:p>
        </p:txBody>
      </p:sp>
    </p:spTree>
    <p:extLst>
      <p:ext uri="{BB962C8B-B14F-4D97-AF65-F5344CB8AC3E}">
        <p14:creationId xmlns:p14="http://schemas.microsoft.com/office/powerpoint/2010/main" val="4042128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101148-5751-ABB4-F9F0-6725EC934F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F97CBAA-3036-F300-CE65-629B3BC6F5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464D2E-29A3-A710-03F5-5937E3EC42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E45387-A6E1-4088-9256-9909B535638B}" type="datetimeFigureOut">
              <a:rPr lang="en-IN" smtClean="0"/>
              <a:t>30-07-2025</a:t>
            </a:fld>
            <a:endParaRPr lang="en-IN" dirty="0"/>
          </a:p>
        </p:txBody>
      </p:sp>
      <p:sp>
        <p:nvSpPr>
          <p:cNvPr id="5" name="Footer Placeholder 4">
            <a:extLst>
              <a:ext uri="{FF2B5EF4-FFF2-40B4-BE49-F238E27FC236}">
                <a16:creationId xmlns:a16="http://schemas.microsoft.com/office/drawing/2014/main" id="{3A91CA14-608A-12E5-2DAA-4B3DC834CD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0E8E255D-F280-A659-DE67-34171F3847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A80EB6-1B4C-4D16-952A-51620DBF4283}" type="slidenum">
              <a:rPr lang="en-IN" smtClean="0"/>
              <a:t>‹#›</a:t>
            </a:fld>
            <a:endParaRPr lang="en-IN" dirty="0"/>
          </a:p>
        </p:txBody>
      </p:sp>
    </p:spTree>
    <p:extLst>
      <p:ext uri="{BB962C8B-B14F-4D97-AF65-F5344CB8AC3E}">
        <p14:creationId xmlns:p14="http://schemas.microsoft.com/office/powerpoint/2010/main" val="290587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sketchfab.com/3d-models/apple-logo-ec021e3e50774b02937823e0a6145500"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58CF2B-08BF-9D42-F728-8CFA57383652}"/>
              </a:ext>
            </a:extLst>
          </p:cNvPr>
          <p:cNvSpPr>
            <a:spLocks noGrp="1"/>
          </p:cNvSpPr>
          <p:nvPr>
            <p:ph type="title"/>
          </p:nvPr>
        </p:nvSpPr>
        <p:spPr>
          <a:xfrm>
            <a:off x="1850923" y="207810"/>
            <a:ext cx="10515600" cy="598435"/>
          </a:xfrm>
        </p:spPr>
        <p:txBody>
          <a:bodyPr>
            <a:normAutofit fontScale="90000"/>
          </a:bodyPr>
          <a:lstStyle/>
          <a:p>
            <a:r>
              <a:rPr lang="en-IN" b="1" dirty="0">
                <a:solidFill>
                  <a:schemeClr val="accent6">
                    <a:lumMod val="75000"/>
                  </a:schemeClr>
                </a:solidFill>
              </a:rPr>
              <a:t>Customer Sentimental Analysis </a:t>
            </a:r>
          </a:p>
        </p:txBody>
      </p:sp>
      <p:sp>
        <p:nvSpPr>
          <p:cNvPr id="5" name="Content Placeholder 4">
            <a:extLst>
              <a:ext uri="{FF2B5EF4-FFF2-40B4-BE49-F238E27FC236}">
                <a16:creationId xmlns:a16="http://schemas.microsoft.com/office/drawing/2014/main" id="{1FB3CCCE-738B-DD0D-366F-1A6672059F3A}"/>
              </a:ext>
            </a:extLst>
          </p:cNvPr>
          <p:cNvSpPr>
            <a:spLocks noGrp="1"/>
          </p:cNvSpPr>
          <p:nvPr>
            <p:ph idx="1"/>
          </p:nvPr>
        </p:nvSpPr>
        <p:spPr>
          <a:xfrm>
            <a:off x="226143" y="1045548"/>
            <a:ext cx="10515600" cy="416130"/>
          </a:xfrm>
        </p:spPr>
        <p:txBody>
          <a:bodyPr>
            <a:normAutofit fontScale="92500" lnSpcReduction="20000"/>
          </a:bodyPr>
          <a:lstStyle/>
          <a:p>
            <a:pPr marL="0" indent="0">
              <a:buNone/>
            </a:pPr>
            <a:r>
              <a:rPr lang="en-IN" b="1" dirty="0">
                <a:solidFill>
                  <a:schemeClr val="accent1"/>
                </a:solidFill>
              </a:rPr>
              <a:t>Apple I phone 15  128 GB Model </a:t>
            </a:r>
          </a:p>
        </p:txBody>
      </p:sp>
      <p:pic>
        <p:nvPicPr>
          <p:cNvPr id="2" name="Picture 1">
            <a:extLst>
              <a:ext uri="{FF2B5EF4-FFF2-40B4-BE49-F238E27FC236}">
                <a16:creationId xmlns:a16="http://schemas.microsoft.com/office/drawing/2014/main" id="{40961846-E379-A6FE-6931-D587410D85EE}"/>
              </a:ext>
            </a:extLst>
          </p:cNvPr>
          <p:cNvPicPr>
            <a:picLocks noChangeAspect="1"/>
          </p:cNvPicPr>
          <p:nvPr/>
        </p:nvPicPr>
        <p:blipFill>
          <a:blip r:embed="rId2"/>
          <a:stretch>
            <a:fillRect/>
          </a:stretch>
        </p:blipFill>
        <p:spPr>
          <a:xfrm>
            <a:off x="88491" y="1918014"/>
            <a:ext cx="4876800" cy="4949209"/>
          </a:xfrm>
          <a:prstGeom prst="rect">
            <a:avLst/>
          </a:prstGeom>
        </p:spPr>
      </p:pic>
      <p:pic>
        <p:nvPicPr>
          <p:cNvPr id="3" name="Picture 2">
            <a:extLst>
              <a:ext uri="{FF2B5EF4-FFF2-40B4-BE49-F238E27FC236}">
                <a16:creationId xmlns:a16="http://schemas.microsoft.com/office/drawing/2014/main" id="{45B6F38E-C331-D3FA-3568-F954BFCA6C4A}"/>
              </a:ext>
            </a:extLst>
          </p:cNvPr>
          <p:cNvPicPr>
            <a:picLocks noChangeAspect="1"/>
          </p:cNvPicPr>
          <p:nvPr/>
        </p:nvPicPr>
        <p:blipFill>
          <a:blip r:embed="rId3"/>
          <a:stretch>
            <a:fillRect/>
          </a:stretch>
        </p:blipFill>
        <p:spPr>
          <a:xfrm>
            <a:off x="5011148" y="1927239"/>
            <a:ext cx="3822290" cy="4930761"/>
          </a:xfrm>
          <a:prstGeom prst="rect">
            <a:avLst/>
          </a:prstGeom>
        </p:spPr>
      </p:pic>
      <p:pic>
        <p:nvPicPr>
          <p:cNvPr id="7" name="Picture 6">
            <a:extLst>
              <a:ext uri="{FF2B5EF4-FFF2-40B4-BE49-F238E27FC236}">
                <a16:creationId xmlns:a16="http://schemas.microsoft.com/office/drawing/2014/main" id="{FCE4C089-E043-BDC3-E87C-6545666CE2F9}"/>
              </a:ext>
            </a:extLst>
          </p:cNvPr>
          <p:cNvPicPr>
            <a:picLocks noChangeAspect="1"/>
          </p:cNvPicPr>
          <p:nvPr/>
        </p:nvPicPr>
        <p:blipFill>
          <a:blip r:embed="rId4"/>
          <a:stretch>
            <a:fillRect/>
          </a:stretch>
        </p:blipFill>
        <p:spPr>
          <a:xfrm>
            <a:off x="8879296" y="1927239"/>
            <a:ext cx="3224213" cy="4930761"/>
          </a:xfrm>
          <a:prstGeom prst="rect">
            <a:avLst/>
          </a:prstGeom>
        </p:spPr>
      </p:pic>
    </p:spTree>
    <p:extLst>
      <p:ext uri="{BB962C8B-B14F-4D97-AF65-F5344CB8AC3E}">
        <p14:creationId xmlns:p14="http://schemas.microsoft.com/office/powerpoint/2010/main" val="3609746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C2BFA78-E201-EFA7-EED4-341468D4A78B}"/>
              </a:ext>
            </a:extLst>
          </p:cNvPr>
          <p:cNvPicPr>
            <a:picLocks noChangeAspect="1"/>
          </p:cNvPicPr>
          <p:nvPr/>
        </p:nvPicPr>
        <p:blipFill>
          <a:blip r:embed="rId2"/>
          <a:stretch>
            <a:fillRect/>
          </a:stretch>
        </p:blipFill>
        <p:spPr>
          <a:xfrm>
            <a:off x="88490" y="285135"/>
            <a:ext cx="11956026" cy="6432448"/>
          </a:xfrm>
          <a:prstGeom prst="rect">
            <a:avLst/>
          </a:prstGeom>
        </p:spPr>
      </p:pic>
    </p:spTree>
    <p:extLst>
      <p:ext uri="{BB962C8B-B14F-4D97-AF65-F5344CB8AC3E}">
        <p14:creationId xmlns:p14="http://schemas.microsoft.com/office/powerpoint/2010/main" val="4018521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529FF-9773-02A3-0978-DC5CC0B21901}"/>
              </a:ext>
            </a:extLst>
          </p:cNvPr>
          <p:cNvSpPr>
            <a:spLocks noGrp="1"/>
          </p:cNvSpPr>
          <p:nvPr>
            <p:ph type="title"/>
          </p:nvPr>
        </p:nvSpPr>
        <p:spPr>
          <a:xfrm>
            <a:off x="366252" y="5881996"/>
            <a:ext cx="10515600" cy="519778"/>
          </a:xfrm>
        </p:spPr>
        <p:txBody>
          <a:bodyPr>
            <a:normAutofit fontScale="90000"/>
          </a:bodyPr>
          <a:lstStyle/>
          <a:p>
            <a:r>
              <a:rPr lang="en-IN" b="1" i="1" dirty="0"/>
              <a:t>THANKING YOU                PROJECT BY – SASANT  </a:t>
            </a:r>
          </a:p>
        </p:txBody>
      </p:sp>
      <p:sp>
        <p:nvSpPr>
          <p:cNvPr id="3" name="Content Placeholder 2">
            <a:extLst>
              <a:ext uri="{FF2B5EF4-FFF2-40B4-BE49-F238E27FC236}">
                <a16:creationId xmlns:a16="http://schemas.microsoft.com/office/drawing/2014/main" id="{41B7B324-AFDC-40F8-F235-CB5E674E1F83}"/>
              </a:ext>
            </a:extLst>
          </p:cNvPr>
          <p:cNvSpPr>
            <a:spLocks noGrp="1"/>
          </p:cNvSpPr>
          <p:nvPr>
            <p:ph idx="1"/>
          </p:nvPr>
        </p:nvSpPr>
        <p:spPr>
          <a:xfrm>
            <a:off x="-88491" y="4046845"/>
            <a:ext cx="10515600" cy="406297"/>
          </a:xfrm>
        </p:spPr>
        <p:txBody>
          <a:bodyPr>
            <a:noAutofit/>
          </a:bodyPr>
          <a:lstStyle/>
          <a:p>
            <a:pPr lvl="2"/>
            <a:r>
              <a:rPr lang="en-IN" sz="4000" b="1" dirty="0"/>
              <a:t>ALWAYS OPEN FOR YOUR WORDS  </a:t>
            </a:r>
          </a:p>
          <a:p>
            <a:pPr lvl="1"/>
            <a:r>
              <a:rPr lang="en-IN" sz="4000" b="1" dirty="0"/>
              <a:t>FEEL FREE TO CONNECT </a:t>
            </a:r>
          </a:p>
        </p:txBody>
      </p:sp>
      <p:pic>
        <p:nvPicPr>
          <p:cNvPr id="4" name="Picture 3">
            <a:extLst>
              <a:ext uri="{FF2B5EF4-FFF2-40B4-BE49-F238E27FC236}">
                <a16:creationId xmlns:a16="http://schemas.microsoft.com/office/drawing/2014/main" id="{B7198757-5B27-6DCD-C83F-216A8A44D77E}"/>
              </a:ext>
            </a:extLst>
          </p:cNvPr>
          <p:cNvPicPr>
            <a:picLocks noChangeAspect="1"/>
          </p:cNvPicPr>
          <p:nvPr/>
        </p:nvPicPr>
        <p:blipFill>
          <a:blip r:embed="rId2"/>
          <a:stretch>
            <a:fillRect/>
          </a:stretch>
        </p:blipFill>
        <p:spPr>
          <a:xfrm>
            <a:off x="78658" y="68826"/>
            <a:ext cx="12034684" cy="3978019"/>
          </a:xfrm>
          <a:prstGeom prst="rect">
            <a:avLst/>
          </a:prstGeom>
        </p:spPr>
      </p:pic>
    </p:spTree>
    <p:extLst>
      <p:ext uri="{BB962C8B-B14F-4D97-AF65-F5344CB8AC3E}">
        <p14:creationId xmlns:p14="http://schemas.microsoft.com/office/powerpoint/2010/main" val="3523735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50BB-00D5-6FAB-4037-26A33E4ED5EC}"/>
              </a:ext>
            </a:extLst>
          </p:cNvPr>
          <p:cNvSpPr>
            <a:spLocks noGrp="1"/>
          </p:cNvSpPr>
          <p:nvPr>
            <p:ph type="title"/>
          </p:nvPr>
        </p:nvSpPr>
        <p:spPr>
          <a:xfrm>
            <a:off x="0" y="-108154"/>
            <a:ext cx="10515600" cy="1325563"/>
          </a:xfrm>
        </p:spPr>
        <p:txBody>
          <a:bodyPr>
            <a:normAutofit/>
          </a:bodyPr>
          <a:lstStyle/>
          <a:p>
            <a:r>
              <a:rPr lang="en-US" sz="3100" b="1" dirty="0">
                <a:solidFill>
                  <a:schemeClr val="accent6"/>
                </a:solidFill>
              </a:rPr>
              <a:t>"We're very simple people at Apple. We focus on making the world's best products and enriching people's lives</a:t>
            </a:r>
            <a:r>
              <a:rPr lang="en-US" b="1" dirty="0">
                <a:solidFill>
                  <a:schemeClr val="accent6"/>
                </a:solidFill>
              </a:rPr>
              <a:t>."</a:t>
            </a:r>
            <a:endParaRPr lang="en-IN" b="1" dirty="0">
              <a:solidFill>
                <a:schemeClr val="accent6"/>
              </a:solidFill>
            </a:endParaRPr>
          </a:p>
        </p:txBody>
      </p:sp>
      <p:sp>
        <p:nvSpPr>
          <p:cNvPr id="12" name="TextBox 11">
            <a:extLst>
              <a:ext uri="{FF2B5EF4-FFF2-40B4-BE49-F238E27FC236}">
                <a16:creationId xmlns:a16="http://schemas.microsoft.com/office/drawing/2014/main" id="{D6EFAAD3-D4E2-BFF2-B78E-FF092E646A19}"/>
              </a:ext>
            </a:extLst>
          </p:cNvPr>
          <p:cNvSpPr txBox="1"/>
          <p:nvPr/>
        </p:nvSpPr>
        <p:spPr>
          <a:xfrm>
            <a:off x="0" y="674400"/>
            <a:ext cx="8485238" cy="5509200"/>
          </a:xfrm>
          <a:prstGeom prst="rect">
            <a:avLst/>
          </a:prstGeom>
          <a:noFill/>
        </p:spPr>
        <p:txBody>
          <a:bodyPr wrap="square">
            <a:spAutoFit/>
          </a:bodyPr>
          <a:lstStyle/>
          <a:p>
            <a:endParaRPr lang="en-US" sz="1600" dirty="0"/>
          </a:p>
          <a:p>
            <a:endParaRPr lang="en-US" sz="1600" dirty="0"/>
          </a:p>
          <a:p>
            <a:r>
              <a:rPr lang="en-US" sz="1600" b="1" dirty="0"/>
              <a:t>* **Founding:** Apple Inc. was founded on April 1, 1976, by Steve Jobs, Steve Wozniak, and Ronald Wayne.</a:t>
            </a:r>
          </a:p>
          <a:p>
            <a:r>
              <a:rPr lang="en-US" sz="1600" b="1" dirty="0"/>
              <a:t>* **Headquarters:** Its headquarters are located at Apple Park in Cupertino, California, USA.</a:t>
            </a:r>
          </a:p>
          <a:p>
            <a:r>
              <a:rPr lang="en-US" sz="1600" b="1" dirty="0"/>
              <a:t>* **Key Products:** Apple is renowned for its consumer electronics, software, and online services, including the iPhone, Mac, iPad, Apple Watch, Apple TV, iOS, macOS, watches', iCloud, Apple Music, and the App Store.</a:t>
            </a:r>
          </a:p>
          <a:p>
            <a:r>
              <a:rPr lang="en-US" sz="1600" b="1" dirty="0"/>
              <a:t>* **Market Dominance:** The iPhone is consistently one of the best-selling smartphones globally, contributing a significant portion of Apple's revenue.</a:t>
            </a:r>
          </a:p>
          <a:p>
            <a:r>
              <a:rPr lang="en-US" sz="1600" b="1" dirty="0"/>
              <a:t>* **Revenue Leader:** Apple is one of the world's largest technology companies by revenue and one of the most valuable companies globally by market capitalization.</a:t>
            </a:r>
          </a:p>
          <a:p>
            <a:r>
              <a:rPr lang="en-US" sz="1600" b="1" dirty="0"/>
              <a:t>* **Retail Presence:** Apple operates a vast network of retail stores worldwide, known for their distinctive design and customer service.</a:t>
            </a:r>
          </a:p>
          <a:p>
            <a:r>
              <a:rPr lang="en-US" sz="1600" b="1" dirty="0"/>
              <a:t>* **Emphasis on Design &amp; User Experience:** The company is famous for its strong focus on product design, ease of use, and integrated hardware and software experience.</a:t>
            </a:r>
          </a:p>
          <a:p>
            <a:r>
              <a:rPr lang="en-US" sz="1600" b="1" dirty="0"/>
              <a:t>* **Ecosystem Approach:** Apple creates a tightly integrated ecosystem across its devices and services, aiming to provide a seamless user experience.</a:t>
            </a:r>
          </a:p>
          <a:p>
            <a:r>
              <a:rPr lang="en-US" sz="1600" b="1" dirty="0"/>
              <a:t>* **Sustainability Efforts:** Apple has made significant commitments and progress towards environmental sustainability, aiming for carbon neutrality across its supply chain and products.</a:t>
            </a:r>
          </a:p>
          <a:p>
            <a:r>
              <a:rPr lang="en-US" sz="1600" b="1" dirty="0"/>
              <a:t>* **Innovation:** The company has a history of innovation that has disrupted various industries, from personal computing to music players and mobile phones</a:t>
            </a:r>
            <a:r>
              <a:rPr lang="en-US" sz="1600" dirty="0"/>
              <a:t>.</a:t>
            </a:r>
            <a:endParaRPr lang="en-IN" sz="1600" dirty="0"/>
          </a:p>
        </p:txBody>
      </p:sp>
      <p:pic>
        <p:nvPicPr>
          <p:cNvPr id="13" name="Picture 12">
            <a:extLst>
              <a:ext uri="{FF2B5EF4-FFF2-40B4-BE49-F238E27FC236}">
                <a16:creationId xmlns:a16="http://schemas.microsoft.com/office/drawing/2014/main" id="{4BE6CAD1-34ED-4625-FCA2-FCAD249FF026}"/>
              </a:ext>
            </a:extLst>
          </p:cNvPr>
          <p:cNvPicPr>
            <a:picLocks noChangeAspect="1"/>
          </p:cNvPicPr>
          <p:nvPr/>
        </p:nvPicPr>
        <p:blipFill>
          <a:blip r:embed="rId2"/>
          <a:stretch>
            <a:fillRect/>
          </a:stretch>
        </p:blipFill>
        <p:spPr>
          <a:xfrm>
            <a:off x="8386916" y="674400"/>
            <a:ext cx="3728884" cy="6001703"/>
          </a:xfrm>
          <a:prstGeom prst="rect">
            <a:avLst/>
          </a:prstGeom>
        </p:spPr>
      </p:pic>
    </p:spTree>
    <p:extLst>
      <p:ext uri="{BB962C8B-B14F-4D97-AF65-F5344CB8AC3E}">
        <p14:creationId xmlns:p14="http://schemas.microsoft.com/office/powerpoint/2010/main" val="2043725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F5662-A26F-2737-6894-3B8EBE824AFE}"/>
              </a:ext>
            </a:extLst>
          </p:cNvPr>
          <p:cNvSpPr>
            <a:spLocks noGrp="1"/>
          </p:cNvSpPr>
          <p:nvPr>
            <p:ph type="title"/>
          </p:nvPr>
        </p:nvSpPr>
        <p:spPr>
          <a:xfrm>
            <a:off x="4299155" y="424886"/>
            <a:ext cx="2878394" cy="411623"/>
          </a:xfrm>
        </p:spPr>
        <p:txBody>
          <a:bodyPr>
            <a:normAutofit fontScale="90000"/>
          </a:bodyPr>
          <a:lstStyle/>
          <a:p>
            <a:r>
              <a:rPr lang="en-IN" b="1" dirty="0">
                <a:solidFill>
                  <a:schemeClr val="accent6"/>
                </a:solidFill>
              </a:rPr>
              <a:t>Objectives</a:t>
            </a:r>
            <a:r>
              <a:rPr lang="en-IN" dirty="0"/>
              <a:t> </a:t>
            </a:r>
          </a:p>
        </p:txBody>
      </p:sp>
      <p:sp>
        <p:nvSpPr>
          <p:cNvPr id="3" name="Content Placeholder 2">
            <a:extLst>
              <a:ext uri="{FF2B5EF4-FFF2-40B4-BE49-F238E27FC236}">
                <a16:creationId xmlns:a16="http://schemas.microsoft.com/office/drawing/2014/main" id="{2782E42B-49AD-C696-2520-86EBE6FA19CF}"/>
              </a:ext>
            </a:extLst>
          </p:cNvPr>
          <p:cNvSpPr>
            <a:spLocks noGrp="1"/>
          </p:cNvSpPr>
          <p:nvPr>
            <p:ph idx="1"/>
          </p:nvPr>
        </p:nvSpPr>
        <p:spPr>
          <a:xfrm>
            <a:off x="227986" y="991982"/>
            <a:ext cx="7854131" cy="5782341"/>
          </a:xfrm>
        </p:spPr>
        <p:txBody>
          <a:bodyPr>
            <a:normAutofit fontScale="92500" lnSpcReduction="10000"/>
          </a:bodyPr>
          <a:lstStyle/>
          <a:p>
            <a:pPr marL="0" indent="0">
              <a:buNone/>
            </a:pPr>
            <a:endParaRPr lang="en-US" dirty="0"/>
          </a:p>
          <a:p>
            <a:endParaRPr lang="en-US" dirty="0"/>
          </a:p>
          <a:p>
            <a:r>
              <a:rPr lang="en-US" dirty="0"/>
              <a:t>As an Amazon Data Analyst, this project focuses on understanding customer sentiment surrounding the iPhone 15 128GB model. The core task involves conducting sentiment analysis on user-generated product reviews. By extracting and processing this textual data, the objective is to quantify and interpret overall public perception, categorizing it as positive or negative. The insights derived from this analysis are crucial for strategic decision-making, enabling Amazon to enhance the customer experience and identify specific areas where the product or associated services can be improved. This proactive approach aims to leverage customer feedback for tangible business benefits.</a:t>
            </a:r>
            <a:endParaRPr lang="en-IN" dirty="0"/>
          </a:p>
        </p:txBody>
      </p:sp>
      <p:pic>
        <p:nvPicPr>
          <p:cNvPr id="4" name="Picture 3">
            <a:extLst>
              <a:ext uri="{FF2B5EF4-FFF2-40B4-BE49-F238E27FC236}">
                <a16:creationId xmlns:a16="http://schemas.microsoft.com/office/drawing/2014/main" id="{BAAAB1D4-A5C0-0940-FDDB-BA941849DC72}"/>
              </a:ext>
            </a:extLst>
          </p:cNvPr>
          <p:cNvPicPr>
            <a:picLocks noChangeAspect="1"/>
          </p:cNvPicPr>
          <p:nvPr/>
        </p:nvPicPr>
        <p:blipFill>
          <a:blip r:embed="rId2"/>
          <a:stretch>
            <a:fillRect/>
          </a:stretch>
        </p:blipFill>
        <p:spPr>
          <a:xfrm>
            <a:off x="8210550" y="144590"/>
            <a:ext cx="3903407" cy="6629733"/>
          </a:xfrm>
          <a:prstGeom prst="rect">
            <a:avLst/>
          </a:prstGeom>
        </p:spPr>
      </p:pic>
      <p:pic>
        <p:nvPicPr>
          <p:cNvPr id="6" name="Picture 5">
            <a:extLst>
              <a:ext uri="{FF2B5EF4-FFF2-40B4-BE49-F238E27FC236}">
                <a16:creationId xmlns:a16="http://schemas.microsoft.com/office/drawing/2014/main" id="{BF4DDD90-6D30-A95F-D998-6DA4DC6C1BD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164327" y="144590"/>
            <a:ext cx="1817124" cy="691919"/>
          </a:xfrm>
          <a:prstGeom prst="rect">
            <a:avLst/>
          </a:prstGeom>
        </p:spPr>
      </p:pic>
    </p:spTree>
    <p:extLst>
      <p:ext uri="{BB962C8B-B14F-4D97-AF65-F5344CB8AC3E}">
        <p14:creationId xmlns:p14="http://schemas.microsoft.com/office/powerpoint/2010/main" val="183837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058AF-3818-634E-CD90-C753DEE8B161}"/>
              </a:ext>
            </a:extLst>
          </p:cNvPr>
          <p:cNvSpPr>
            <a:spLocks noGrp="1"/>
          </p:cNvSpPr>
          <p:nvPr>
            <p:ph type="title"/>
          </p:nvPr>
        </p:nvSpPr>
        <p:spPr>
          <a:xfrm>
            <a:off x="4171336" y="190756"/>
            <a:ext cx="2504768" cy="490281"/>
          </a:xfrm>
        </p:spPr>
        <p:txBody>
          <a:bodyPr>
            <a:normAutofit fontScale="90000"/>
          </a:bodyPr>
          <a:lstStyle/>
          <a:p>
            <a:r>
              <a:rPr lang="en-IN" b="1" dirty="0">
                <a:solidFill>
                  <a:schemeClr val="accent6"/>
                </a:solidFill>
              </a:rPr>
              <a:t>Procedures</a:t>
            </a:r>
            <a:r>
              <a:rPr lang="en-IN" dirty="0"/>
              <a:t> </a:t>
            </a:r>
          </a:p>
        </p:txBody>
      </p:sp>
      <p:sp>
        <p:nvSpPr>
          <p:cNvPr id="4" name="Rectangle 1">
            <a:extLst>
              <a:ext uri="{FF2B5EF4-FFF2-40B4-BE49-F238E27FC236}">
                <a16:creationId xmlns:a16="http://schemas.microsoft.com/office/drawing/2014/main" id="{7244AC6F-4168-BFA3-9B11-4E20208FBBBC}"/>
              </a:ext>
            </a:extLst>
          </p:cNvPr>
          <p:cNvSpPr>
            <a:spLocks noGrp="1" noChangeArrowheads="1"/>
          </p:cNvSpPr>
          <p:nvPr>
            <p:ph idx="1"/>
          </p:nvPr>
        </p:nvSpPr>
        <p:spPr bwMode="auto">
          <a:xfrm>
            <a:off x="139650" y="693480"/>
            <a:ext cx="6401261"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1B1C1D"/>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1B1C1D"/>
                </a:solidFill>
                <a:effectLst/>
                <a:latin typeface="Google Sans Text"/>
              </a:rPr>
              <a:t>Data Collection:</a:t>
            </a:r>
            <a:r>
              <a:rPr kumimoji="0" lang="en-US" altLang="en-US" sz="2400" b="0" i="0" u="none" strike="noStrike" cap="none" normalizeH="0" baseline="0" dirty="0">
                <a:ln>
                  <a:noFill/>
                </a:ln>
                <a:solidFill>
                  <a:srgbClr val="1B1C1D"/>
                </a:solidFill>
                <a:effectLst/>
                <a:latin typeface="Google Sans Text"/>
              </a:rPr>
              <a:t> Web scraping product reviews using </a:t>
            </a:r>
            <a:r>
              <a:rPr kumimoji="0" lang="en-US" altLang="en-US" sz="2400" b="1" i="0" u="none" strike="noStrike" cap="none" normalizeH="0" baseline="0" dirty="0">
                <a:ln>
                  <a:noFill/>
                </a:ln>
                <a:solidFill>
                  <a:srgbClr val="1B1C1D"/>
                </a:solidFill>
                <a:effectLst/>
                <a:latin typeface="Google Sans Text"/>
              </a:rPr>
              <a:t>Selenium</a:t>
            </a:r>
            <a:r>
              <a:rPr kumimoji="0" lang="en-US" altLang="en-US" sz="2400" b="0" i="0" u="none" strike="noStrike" cap="none" normalizeH="0" baseline="0" dirty="0">
                <a:ln>
                  <a:noFill/>
                </a:ln>
                <a:solidFill>
                  <a:srgbClr val="1B1C1D"/>
                </a:solidFill>
                <a:effectLst/>
                <a:latin typeface="Google Sans Text"/>
              </a:rPr>
              <a:t> (automation) and </a:t>
            </a:r>
            <a:r>
              <a:rPr kumimoji="0" lang="en-US" altLang="en-US" sz="2400" b="1" i="0" u="none" strike="noStrike" cap="none" normalizeH="0" baseline="0" dirty="0">
                <a:ln>
                  <a:noFill/>
                </a:ln>
                <a:solidFill>
                  <a:srgbClr val="1B1C1D"/>
                </a:solidFill>
                <a:effectLst/>
                <a:latin typeface="Google Sans Text"/>
              </a:rPr>
              <a:t>Beautiful Soup</a:t>
            </a:r>
            <a:r>
              <a:rPr kumimoji="0" lang="en-US" altLang="en-US" sz="2400" b="0" i="0" u="none" strike="noStrike" cap="none" normalizeH="0" baseline="0" dirty="0">
                <a:ln>
                  <a:noFill/>
                </a:ln>
                <a:solidFill>
                  <a:srgbClr val="1B1C1D"/>
                </a:solidFill>
                <a:effectLst/>
                <a:latin typeface="Google Sans Text"/>
              </a:rPr>
              <a:t> (HTML parsing).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1B1C1D"/>
                </a:solidFill>
                <a:effectLst/>
                <a:latin typeface="Google Sans Text"/>
              </a:rPr>
              <a:t>Data Cleaning:</a:t>
            </a:r>
            <a:r>
              <a:rPr kumimoji="0" lang="en-US" altLang="en-US" sz="2400" b="0" i="0" u="none" strike="noStrike" cap="none" normalizeH="0" baseline="0" dirty="0">
                <a:ln>
                  <a:noFill/>
                </a:ln>
                <a:solidFill>
                  <a:srgbClr val="1B1C1D"/>
                </a:solidFill>
                <a:effectLst/>
                <a:latin typeface="Google Sans Text"/>
              </a:rPr>
              <a:t> Preprocessing raw data with </a:t>
            </a:r>
            <a:r>
              <a:rPr kumimoji="0" lang="en-US" altLang="en-US" sz="2400" b="1" i="0" u="none" strike="noStrike" cap="none" normalizeH="0" baseline="0" dirty="0">
                <a:ln>
                  <a:noFill/>
                </a:ln>
                <a:solidFill>
                  <a:srgbClr val="1B1C1D"/>
                </a:solidFill>
                <a:effectLst/>
                <a:latin typeface="Google Sans Text"/>
              </a:rPr>
              <a:t>Pandas</a:t>
            </a:r>
            <a:r>
              <a:rPr kumimoji="0" lang="en-US" altLang="en-US" sz="2400" b="0" i="0" u="none" strike="noStrike" cap="none" normalizeH="0" baseline="0" dirty="0">
                <a:ln>
                  <a:noFill/>
                </a:ln>
                <a:solidFill>
                  <a:srgbClr val="1B1C1D"/>
                </a:solidFill>
                <a:effectLst/>
                <a:latin typeface="Google Sans Text"/>
              </a:rPr>
              <a:t> for consistency and readiness.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1B1C1D"/>
                </a:solidFill>
                <a:effectLst/>
                <a:latin typeface="Google Sans Text"/>
              </a:rPr>
              <a:t>Sentiment Analysis:</a:t>
            </a:r>
            <a:r>
              <a:rPr kumimoji="0" lang="en-US" altLang="en-US" sz="2400" b="0" i="0" u="none" strike="noStrike" cap="none" normalizeH="0" baseline="0" dirty="0">
                <a:ln>
                  <a:noFill/>
                </a:ln>
                <a:solidFill>
                  <a:srgbClr val="1B1C1D"/>
                </a:solidFill>
                <a:effectLst/>
                <a:latin typeface="Google Sans Text"/>
              </a:rPr>
              <a:t> Applying </a:t>
            </a:r>
            <a:r>
              <a:rPr kumimoji="0" lang="en-US" altLang="en-US" sz="2400" b="1" i="0" u="none" strike="noStrike" cap="none" normalizeH="0" baseline="0" dirty="0">
                <a:ln>
                  <a:noFill/>
                </a:ln>
                <a:solidFill>
                  <a:srgbClr val="1B1C1D"/>
                </a:solidFill>
                <a:effectLst/>
                <a:latin typeface="Google Sans Text"/>
              </a:rPr>
              <a:t>Text Blob</a:t>
            </a:r>
            <a:r>
              <a:rPr kumimoji="0" lang="en-US" altLang="en-US" sz="2400" b="0" i="0" u="none" strike="noStrike" cap="none" normalizeH="0" baseline="0" dirty="0">
                <a:ln>
                  <a:noFill/>
                </a:ln>
                <a:solidFill>
                  <a:srgbClr val="1B1C1D"/>
                </a:solidFill>
                <a:effectLst/>
                <a:latin typeface="Google Sans Text"/>
              </a:rPr>
              <a:t> to determine positive, negative, or neutral sentiment from review text.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1B1C1D"/>
                </a:solidFill>
                <a:effectLst/>
                <a:latin typeface="Google Sans Text"/>
              </a:rPr>
              <a:t>Data Analysis:</a:t>
            </a:r>
            <a:r>
              <a:rPr kumimoji="0" lang="en-US" altLang="en-US" sz="2400" b="0" i="0" u="none" strike="noStrike" cap="none" normalizeH="0" baseline="0" dirty="0">
                <a:ln>
                  <a:noFill/>
                </a:ln>
                <a:solidFill>
                  <a:srgbClr val="1B1C1D"/>
                </a:solidFill>
                <a:effectLst/>
                <a:latin typeface="Google Sans Text"/>
              </a:rPr>
              <a:t> Utilizing </a:t>
            </a:r>
            <a:r>
              <a:rPr kumimoji="0" lang="en-US" altLang="en-US" sz="2400" b="1" i="0" u="none" strike="noStrike" cap="none" normalizeH="0" baseline="0" dirty="0">
                <a:ln>
                  <a:noFill/>
                </a:ln>
                <a:solidFill>
                  <a:srgbClr val="1B1C1D"/>
                </a:solidFill>
                <a:effectLst/>
                <a:latin typeface="Google Sans Text"/>
              </a:rPr>
              <a:t>Pandas</a:t>
            </a:r>
            <a:r>
              <a:rPr kumimoji="0" lang="en-US" altLang="en-US" sz="2400" b="0" i="0" u="none" strike="noStrike" cap="none" normalizeH="0" baseline="0" dirty="0">
                <a:ln>
                  <a:noFill/>
                </a:ln>
                <a:solidFill>
                  <a:srgbClr val="1B1C1D"/>
                </a:solidFill>
                <a:effectLst/>
                <a:latin typeface="Google Sans Text"/>
              </a:rPr>
              <a:t> for in-depth insights from the processed sentiment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1B1C1D"/>
                </a:solidFill>
                <a:effectLst/>
                <a:latin typeface="Google Sans Text"/>
              </a:rPr>
              <a:t>Reporting:</a:t>
            </a:r>
            <a:r>
              <a:rPr kumimoji="0" lang="en-US" altLang="en-US" sz="2400" b="0" i="0" u="none" strike="noStrike" cap="none" normalizeH="0" baseline="0" dirty="0">
                <a:ln>
                  <a:noFill/>
                </a:ln>
                <a:solidFill>
                  <a:srgbClr val="1B1C1D"/>
                </a:solidFill>
                <a:effectLst/>
                <a:latin typeface="Google Sans Text"/>
              </a:rPr>
              <a:t> Visualizing findings like sentiment distribution and word clouds using </a:t>
            </a:r>
            <a:r>
              <a:rPr kumimoji="0" lang="en-US" altLang="en-US" sz="2400" b="1" i="0" u="none" strike="noStrike" cap="none" normalizeH="0" baseline="0" dirty="0">
                <a:ln>
                  <a:noFill/>
                </a:ln>
                <a:solidFill>
                  <a:srgbClr val="1B1C1D"/>
                </a:solidFill>
                <a:effectLst/>
                <a:latin typeface="Google Sans Text"/>
              </a:rPr>
              <a:t>Matplotlib/Seaborn</a:t>
            </a:r>
            <a:r>
              <a:rPr kumimoji="0" lang="en-US" altLang="en-US" sz="2400" b="0" i="0" u="none" strike="noStrike" cap="none" normalizeH="0" baseline="0" dirty="0">
                <a:ln>
                  <a:noFill/>
                </a:ln>
                <a:solidFill>
                  <a:srgbClr val="1B1C1D"/>
                </a:solidFill>
                <a:effectLst/>
                <a:latin typeface="Google Sans Text"/>
              </a:rPr>
              <a:t> for clear communication.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471604E7-AC61-2161-459B-1A4F9202C3AB}"/>
              </a:ext>
            </a:extLst>
          </p:cNvPr>
          <p:cNvPicPr>
            <a:picLocks noChangeAspect="1"/>
          </p:cNvPicPr>
          <p:nvPr/>
        </p:nvPicPr>
        <p:blipFill>
          <a:blip r:embed="rId2"/>
          <a:stretch>
            <a:fillRect/>
          </a:stretch>
        </p:blipFill>
        <p:spPr>
          <a:xfrm>
            <a:off x="6676104" y="928844"/>
            <a:ext cx="5376246" cy="5821002"/>
          </a:xfrm>
          <a:prstGeom prst="rect">
            <a:avLst/>
          </a:prstGeom>
        </p:spPr>
      </p:pic>
    </p:spTree>
    <p:extLst>
      <p:ext uri="{BB962C8B-B14F-4D97-AF65-F5344CB8AC3E}">
        <p14:creationId xmlns:p14="http://schemas.microsoft.com/office/powerpoint/2010/main" val="1914050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5E32AA-BA6A-C4BF-CFB1-BE14B068D756}"/>
              </a:ext>
            </a:extLst>
          </p:cNvPr>
          <p:cNvPicPr>
            <a:picLocks noChangeAspect="1"/>
          </p:cNvPicPr>
          <p:nvPr/>
        </p:nvPicPr>
        <p:blipFill>
          <a:blip r:embed="rId2"/>
          <a:stretch>
            <a:fillRect/>
          </a:stretch>
        </p:blipFill>
        <p:spPr>
          <a:xfrm>
            <a:off x="68826" y="578772"/>
            <a:ext cx="8407565" cy="6159910"/>
          </a:xfrm>
          <a:prstGeom prst="rect">
            <a:avLst/>
          </a:prstGeom>
        </p:spPr>
      </p:pic>
      <p:sp>
        <p:nvSpPr>
          <p:cNvPr id="6" name="Title 5">
            <a:extLst>
              <a:ext uri="{FF2B5EF4-FFF2-40B4-BE49-F238E27FC236}">
                <a16:creationId xmlns:a16="http://schemas.microsoft.com/office/drawing/2014/main" id="{2A34E590-817F-DFBE-65CE-D1D8D1381FF5}"/>
              </a:ext>
            </a:extLst>
          </p:cNvPr>
          <p:cNvSpPr>
            <a:spLocks noGrp="1"/>
          </p:cNvSpPr>
          <p:nvPr>
            <p:ph type="title"/>
          </p:nvPr>
        </p:nvSpPr>
        <p:spPr>
          <a:xfrm>
            <a:off x="661218" y="119318"/>
            <a:ext cx="10515600" cy="303469"/>
          </a:xfrm>
        </p:spPr>
        <p:txBody>
          <a:bodyPr>
            <a:normAutofit fontScale="90000"/>
          </a:bodyPr>
          <a:lstStyle/>
          <a:p>
            <a:r>
              <a:rPr lang="en-IN" b="1" dirty="0">
                <a:solidFill>
                  <a:schemeClr val="accent6"/>
                </a:solidFill>
              </a:rPr>
              <a:t>DATA CLEANING AND PREPROCESSING </a:t>
            </a:r>
          </a:p>
        </p:txBody>
      </p:sp>
      <p:sp>
        <p:nvSpPr>
          <p:cNvPr id="8" name="TextBox 7">
            <a:extLst>
              <a:ext uri="{FF2B5EF4-FFF2-40B4-BE49-F238E27FC236}">
                <a16:creationId xmlns:a16="http://schemas.microsoft.com/office/drawing/2014/main" id="{988D29FC-DD34-068D-3B82-0E595903DAC0}"/>
              </a:ext>
            </a:extLst>
          </p:cNvPr>
          <p:cNvSpPr txBox="1"/>
          <p:nvPr/>
        </p:nvSpPr>
        <p:spPr>
          <a:xfrm>
            <a:off x="8672051" y="889843"/>
            <a:ext cx="3342968" cy="5909310"/>
          </a:xfrm>
          <a:prstGeom prst="rect">
            <a:avLst/>
          </a:prstGeom>
          <a:noFill/>
        </p:spPr>
        <p:txBody>
          <a:bodyPr wrap="square">
            <a:spAutoFit/>
          </a:bodyPr>
          <a:lstStyle/>
          <a:p>
            <a:endParaRPr lang="en-US" dirty="0"/>
          </a:p>
          <a:p>
            <a:endParaRPr lang="en-US" sz="2000" b="1" dirty="0"/>
          </a:p>
          <a:p>
            <a:r>
              <a:rPr lang="en-US" sz="2000" b="1" dirty="0"/>
              <a:t>**Pandas Data Cleaning for Analysis:**</a:t>
            </a:r>
          </a:p>
          <a:p>
            <a:endParaRPr lang="en-US" sz="2000" b="1" dirty="0"/>
          </a:p>
          <a:p>
            <a:r>
              <a:rPr lang="en-US" sz="2000" b="1" dirty="0"/>
              <a:t>1.  **Deduplicate:** Eliminate duplicate reviews for data integrity.</a:t>
            </a:r>
          </a:p>
          <a:p>
            <a:r>
              <a:rPr lang="en-US" sz="2000" b="1" dirty="0"/>
              <a:t>2.  **Handle Missing Data:** Address incomplete reviews (text/rating) by removing or filling missing values.</a:t>
            </a:r>
          </a:p>
          <a:p>
            <a:r>
              <a:rPr lang="en-US" sz="2000" b="1" dirty="0"/>
              <a:t>3.  **Preprocess Text:** Convert reviews to lowercase, remove irrelevant characters, tokenize words, and remove common stop words for sentiment analysis readiness.</a:t>
            </a:r>
            <a:endParaRPr lang="en-IN" sz="2000" b="1" dirty="0"/>
          </a:p>
        </p:txBody>
      </p:sp>
    </p:spTree>
    <p:extLst>
      <p:ext uri="{BB962C8B-B14F-4D97-AF65-F5344CB8AC3E}">
        <p14:creationId xmlns:p14="http://schemas.microsoft.com/office/powerpoint/2010/main" val="2107134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FD70-6A56-C254-FA5F-81B9885160E5}"/>
              </a:ext>
            </a:extLst>
          </p:cNvPr>
          <p:cNvSpPr>
            <a:spLocks noGrp="1"/>
          </p:cNvSpPr>
          <p:nvPr>
            <p:ph type="title"/>
          </p:nvPr>
        </p:nvSpPr>
        <p:spPr>
          <a:xfrm>
            <a:off x="3866536" y="88490"/>
            <a:ext cx="4687529" cy="681037"/>
          </a:xfrm>
        </p:spPr>
        <p:txBody>
          <a:bodyPr>
            <a:normAutofit fontScale="90000"/>
          </a:bodyPr>
          <a:lstStyle/>
          <a:p>
            <a:r>
              <a:rPr lang="en-IN" b="1" dirty="0">
                <a:solidFill>
                  <a:schemeClr val="accent6"/>
                </a:solidFill>
              </a:rPr>
              <a:t>Data Collection</a:t>
            </a:r>
          </a:p>
        </p:txBody>
      </p:sp>
      <p:sp>
        <p:nvSpPr>
          <p:cNvPr id="3" name="Content Placeholder 2">
            <a:extLst>
              <a:ext uri="{FF2B5EF4-FFF2-40B4-BE49-F238E27FC236}">
                <a16:creationId xmlns:a16="http://schemas.microsoft.com/office/drawing/2014/main" id="{3C64CCEE-9BDA-06BE-FA14-6C782EE3E65C}"/>
              </a:ext>
            </a:extLst>
          </p:cNvPr>
          <p:cNvSpPr>
            <a:spLocks noGrp="1"/>
          </p:cNvSpPr>
          <p:nvPr>
            <p:ph idx="1"/>
          </p:nvPr>
        </p:nvSpPr>
        <p:spPr>
          <a:xfrm>
            <a:off x="0" y="920187"/>
            <a:ext cx="8767915" cy="5017626"/>
          </a:xfrm>
        </p:spPr>
        <p:txBody>
          <a:bodyPr>
            <a:normAutofit lnSpcReduction="10000"/>
          </a:bodyPr>
          <a:lstStyle/>
          <a:p>
            <a:r>
              <a:rPr lang="en-US" dirty="0"/>
              <a:t>To precisely collect iPhone 15 128GB reviews, the process begins by configuring </a:t>
            </a:r>
            <a:r>
              <a:rPr lang="en-US" b="1" dirty="0"/>
              <a:t>Selenium</a:t>
            </a:r>
            <a:r>
              <a:rPr lang="en-US" dirty="0"/>
              <a:t> to programmatically control a web browser. This involves navigating directly to the specific product page on Flipkart. Once loaded, Selenium will simulate user interactions, such as scrolling down or clicking "Load More Reviews" buttons, to dynamically reveal all review content. Subsequently, </a:t>
            </a:r>
            <a:r>
              <a:rPr lang="en-US" b="1" dirty="0"/>
              <a:t>Beautiful Soup</a:t>
            </a:r>
            <a:r>
              <a:rPr lang="en-US" dirty="0"/>
              <a:t> will parse the HTML source code obtained by Selenium, meticulously extracting key details for each review: the user's name, their given rating, and the full review text. A critical aspect is implementing robust pagination handling, ensuring the scraper iterates through all available review pages to gather a comprehensive dataset.</a:t>
            </a:r>
            <a:endParaRPr lang="en-IN" dirty="0"/>
          </a:p>
        </p:txBody>
      </p:sp>
      <p:pic>
        <p:nvPicPr>
          <p:cNvPr id="4" name="Picture 3">
            <a:extLst>
              <a:ext uri="{FF2B5EF4-FFF2-40B4-BE49-F238E27FC236}">
                <a16:creationId xmlns:a16="http://schemas.microsoft.com/office/drawing/2014/main" id="{9C03F25A-4FE0-76CF-3424-2BB298AF9A84}"/>
              </a:ext>
            </a:extLst>
          </p:cNvPr>
          <p:cNvPicPr>
            <a:picLocks noChangeAspect="1"/>
          </p:cNvPicPr>
          <p:nvPr/>
        </p:nvPicPr>
        <p:blipFill>
          <a:blip r:embed="rId2"/>
          <a:stretch>
            <a:fillRect/>
          </a:stretch>
        </p:blipFill>
        <p:spPr>
          <a:xfrm>
            <a:off x="8878528" y="769527"/>
            <a:ext cx="3313472" cy="6027175"/>
          </a:xfrm>
          <a:prstGeom prst="rect">
            <a:avLst/>
          </a:prstGeom>
        </p:spPr>
      </p:pic>
    </p:spTree>
    <p:extLst>
      <p:ext uri="{BB962C8B-B14F-4D97-AF65-F5344CB8AC3E}">
        <p14:creationId xmlns:p14="http://schemas.microsoft.com/office/powerpoint/2010/main" val="2247663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249C7EE-38B7-29A8-396E-E66E2F03B7D3}"/>
              </a:ext>
            </a:extLst>
          </p:cNvPr>
          <p:cNvPicPr>
            <a:picLocks noGrp="1" noChangeAspect="1"/>
          </p:cNvPicPr>
          <p:nvPr>
            <p:ph idx="1"/>
          </p:nvPr>
        </p:nvPicPr>
        <p:blipFill>
          <a:blip r:embed="rId2"/>
          <a:stretch>
            <a:fillRect/>
          </a:stretch>
        </p:blipFill>
        <p:spPr>
          <a:xfrm>
            <a:off x="0" y="196645"/>
            <a:ext cx="6225045" cy="6558399"/>
          </a:xfrm>
        </p:spPr>
      </p:pic>
      <p:pic>
        <p:nvPicPr>
          <p:cNvPr id="7" name="Picture 6">
            <a:extLst>
              <a:ext uri="{FF2B5EF4-FFF2-40B4-BE49-F238E27FC236}">
                <a16:creationId xmlns:a16="http://schemas.microsoft.com/office/drawing/2014/main" id="{A7765CBF-6FC5-F774-6E4A-0C1B97E09DB0}"/>
              </a:ext>
            </a:extLst>
          </p:cNvPr>
          <p:cNvPicPr>
            <a:picLocks noChangeAspect="1"/>
          </p:cNvPicPr>
          <p:nvPr/>
        </p:nvPicPr>
        <p:blipFill>
          <a:blip r:embed="rId3"/>
          <a:stretch>
            <a:fillRect/>
          </a:stretch>
        </p:blipFill>
        <p:spPr>
          <a:xfrm>
            <a:off x="6382360" y="196645"/>
            <a:ext cx="5721150" cy="6558399"/>
          </a:xfrm>
          <a:prstGeom prst="rect">
            <a:avLst/>
          </a:prstGeom>
        </p:spPr>
      </p:pic>
    </p:spTree>
    <p:extLst>
      <p:ext uri="{BB962C8B-B14F-4D97-AF65-F5344CB8AC3E}">
        <p14:creationId xmlns:p14="http://schemas.microsoft.com/office/powerpoint/2010/main" val="3246764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4DD39-4970-0DA1-0E0F-AFD5A18A8761}"/>
              </a:ext>
            </a:extLst>
          </p:cNvPr>
          <p:cNvSpPr>
            <a:spLocks noGrp="1"/>
          </p:cNvSpPr>
          <p:nvPr>
            <p:ph type="title"/>
          </p:nvPr>
        </p:nvSpPr>
        <p:spPr>
          <a:xfrm>
            <a:off x="190430" y="276635"/>
            <a:ext cx="10515600" cy="667262"/>
          </a:xfrm>
        </p:spPr>
        <p:txBody>
          <a:bodyPr>
            <a:normAutofit fontScale="90000"/>
          </a:bodyPr>
          <a:lstStyle/>
          <a:p>
            <a:r>
              <a:rPr lang="en-IN" b="1" dirty="0">
                <a:solidFill>
                  <a:schemeClr val="accent6"/>
                </a:solidFill>
              </a:rPr>
              <a:t>Customer reviews /Sentimental Analysis </a:t>
            </a:r>
          </a:p>
        </p:txBody>
      </p:sp>
      <p:pic>
        <p:nvPicPr>
          <p:cNvPr id="9" name="Content Placeholder 8">
            <a:extLst>
              <a:ext uri="{FF2B5EF4-FFF2-40B4-BE49-F238E27FC236}">
                <a16:creationId xmlns:a16="http://schemas.microsoft.com/office/drawing/2014/main" id="{E95BC371-3DF5-7483-4226-0EBBB4AE9F31}"/>
              </a:ext>
            </a:extLst>
          </p:cNvPr>
          <p:cNvPicPr>
            <a:picLocks noGrp="1" noChangeAspect="1"/>
          </p:cNvPicPr>
          <p:nvPr>
            <p:ph idx="1"/>
          </p:nvPr>
        </p:nvPicPr>
        <p:blipFill>
          <a:blip r:embed="rId2"/>
          <a:stretch>
            <a:fillRect/>
          </a:stretch>
        </p:blipFill>
        <p:spPr>
          <a:xfrm>
            <a:off x="82275" y="1348325"/>
            <a:ext cx="9903682" cy="5150798"/>
          </a:xfrm>
        </p:spPr>
      </p:pic>
    </p:spTree>
    <p:extLst>
      <p:ext uri="{BB962C8B-B14F-4D97-AF65-F5344CB8AC3E}">
        <p14:creationId xmlns:p14="http://schemas.microsoft.com/office/powerpoint/2010/main" val="2554135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A077B7D-1FFD-6D39-52A1-2DE036A8868C}"/>
              </a:ext>
            </a:extLst>
          </p:cNvPr>
          <p:cNvPicPr>
            <a:picLocks noGrp="1" noChangeAspect="1"/>
          </p:cNvPicPr>
          <p:nvPr>
            <p:ph idx="1"/>
          </p:nvPr>
        </p:nvPicPr>
        <p:blipFill>
          <a:blip r:embed="rId2"/>
          <a:stretch>
            <a:fillRect/>
          </a:stretch>
        </p:blipFill>
        <p:spPr>
          <a:xfrm>
            <a:off x="125078" y="255638"/>
            <a:ext cx="6806663" cy="6602361"/>
          </a:xfrm>
          <a:prstGeom prst="rect">
            <a:avLst/>
          </a:prstGeom>
        </p:spPr>
      </p:pic>
      <p:pic>
        <p:nvPicPr>
          <p:cNvPr id="6" name="Picture 5">
            <a:extLst>
              <a:ext uri="{FF2B5EF4-FFF2-40B4-BE49-F238E27FC236}">
                <a16:creationId xmlns:a16="http://schemas.microsoft.com/office/drawing/2014/main" id="{21844B04-8964-FDC5-6B1C-98DD4C0D948C}"/>
              </a:ext>
            </a:extLst>
          </p:cNvPr>
          <p:cNvPicPr>
            <a:picLocks noChangeAspect="1"/>
          </p:cNvPicPr>
          <p:nvPr/>
        </p:nvPicPr>
        <p:blipFill>
          <a:blip r:embed="rId3"/>
          <a:stretch>
            <a:fillRect/>
          </a:stretch>
        </p:blipFill>
        <p:spPr>
          <a:xfrm>
            <a:off x="7056819" y="255638"/>
            <a:ext cx="5135181" cy="6602362"/>
          </a:xfrm>
          <a:prstGeom prst="rect">
            <a:avLst/>
          </a:prstGeom>
        </p:spPr>
      </p:pic>
    </p:spTree>
    <p:extLst>
      <p:ext uri="{BB962C8B-B14F-4D97-AF65-F5344CB8AC3E}">
        <p14:creationId xmlns:p14="http://schemas.microsoft.com/office/powerpoint/2010/main" val="8157362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717</Words>
  <Application>Microsoft Office PowerPoint</Application>
  <PresentationFormat>Widescreen</PresentationFormat>
  <Paragraphs>40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Google Sans Text</vt:lpstr>
      <vt:lpstr>Office Theme</vt:lpstr>
      <vt:lpstr>Customer Sentimental Analysis </vt:lpstr>
      <vt:lpstr>"We're very simple people at Apple. We focus on making the world's best products and enriching people's lives."</vt:lpstr>
      <vt:lpstr>Objectives </vt:lpstr>
      <vt:lpstr>Procedures </vt:lpstr>
      <vt:lpstr>DATA CLEANING AND PREPROCESSING </vt:lpstr>
      <vt:lpstr>Data Collection</vt:lpstr>
      <vt:lpstr>PowerPoint Presentation</vt:lpstr>
      <vt:lpstr>Customer reviews /Sentimental Analysis </vt:lpstr>
      <vt:lpstr>PowerPoint Presentation</vt:lpstr>
      <vt:lpstr>PowerPoint Presentation</vt:lpstr>
      <vt:lpstr>THANKING YOU                PROJECT BY – SASANT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Prerana Patnaik</dc:creator>
  <cp:lastModifiedBy>Prerana Patnaik</cp:lastModifiedBy>
  <cp:revision>1</cp:revision>
  <dcterms:created xsi:type="dcterms:W3CDTF">2025-07-28T06:40:32Z</dcterms:created>
  <dcterms:modified xsi:type="dcterms:W3CDTF">2025-07-30T17:59:08Z</dcterms:modified>
</cp:coreProperties>
</file>